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74" r:id="rId1"/>
  </p:sldMasterIdLst>
  <p:notesMasterIdLst>
    <p:notesMasterId r:id="rId10"/>
  </p:notesMasterIdLst>
  <p:sldIdLst>
    <p:sldId id="256" r:id="rId2"/>
    <p:sldId id="265" r:id="rId3"/>
    <p:sldId id="257" r:id="rId4"/>
    <p:sldId id="258" r:id="rId5"/>
    <p:sldId id="259" r:id="rId6"/>
    <p:sldId id="260" r:id="rId7"/>
    <p:sldId id="261" r:id="rId8"/>
    <p:sldId id="263"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Sadie Ward" initials="SW" lastIdx="9" clrIdx="0">
    <p:extLst>
      <p:ext uri="{19B8F6BF-5375-455C-9EA6-DF929625EA0E}">
        <p15:presenceInfo xmlns="" xmlns:p15="http://schemas.microsoft.com/office/powerpoint/2012/main" userId="Sadie Ward" providerId="None"/>
      </p:ext>
    </p:extLst>
  </p:cmAuthor>
  <p:cmAuthor id="6" name="Rogers, Kimberly B. (CDC/OID/NCEZID)" initials="RKB(" lastIdx="1" clrIdx="1">
    <p:extLst>
      <p:ext uri="{19B8F6BF-5375-455C-9EA6-DF929625EA0E}">
        <p15:presenceInfo xmlns="" xmlns:p15="http://schemas.microsoft.com/office/powerpoint/2012/main" userId="S-1-5-21-1207783550-2075000910-922709458-22830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29" autoAdjust="0"/>
    <p:restoredTop sz="73494" autoAdjust="0"/>
  </p:normalViewPr>
  <p:slideViewPr>
    <p:cSldViewPr snapToGrid="0">
      <p:cViewPr>
        <p:scale>
          <a:sx n="59" d="100"/>
          <a:sy n="59" d="100"/>
        </p:scale>
        <p:origin x="-1098" y="156"/>
      </p:cViewPr>
      <p:guideLst>
        <p:guide orient="horz" pos="2160"/>
        <p:guide pos="3840"/>
      </p:guideLst>
    </p:cSldViewPr>
  </p:slideViewPr>
  <p:notesTextViewPr>
    <p:cViewPr>
      <p:scale>
        <a:sx n="1" d="1"/>
        <a:sy n="1" d="1"/>
      </p:scale>
      <p:origin x="0" y="204"/>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CF8EC-7365-4263-9DAF-D16B38E5522B}" type="datetimeFigureOut">
              <a:rPr lang="en-US" smtClean="0"/>
              <a:t>8/1/2021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B78C0-3020-4A62-8BB6-53E6219B4317}" type="slidenum">
              <a:rPr lang="en-US" smtClean="0"/>
              <a:t>‹#›</a:t>
            </a:fld>
            <a:endParaRPr lang="en-US" dirty="0"/>
          </a:p>
        </p:txBody>
      </p:sp>
    </p:spTree>
    <p:extLst>
      <p:ext uri="{BB962C8B-B14F-4D97-AF65-F5344CB8AC3E}">
        <p14:creationId xmlns:p14="http://schemas.microsoft.com/office/powerpoint/2010/main" val="300726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smtClean="0"/>
              <a:t>Et rassemblons tout cela pour terminer notre journée par un travail de groupe et des présentations !  Au PFM, nous voulons que vous vous habituiez au travail de groupe et à vous tenir debout devant d'autres personnes pour faire des présentations. N'oubliez pas qu'une présentation fait partie de votre travail final ici au PFM, et nous vous donnerons de nombreuses occasions de vous entraîner tout au long de ces deux semaines.</a:t>
            </a:r>
            <a:r>
              <a:rPr lang="en-US" baseline="0" dirty="0" smtClean="0"/>
              <a:t> </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712B78C0-3020-4A62-8BB6-53E6219B4317}" type="slidenum">
              <a:rPr lang="en-US" smtClean="0"/>
              <a:t>1</a:t>
            </a:fld>
            <a:endParaRPr lang="en-US" dirty="0"/>
          </a:p>
        </p:txBody>
      </p:sp>
    </p:spTree>
    <p:extLst>
      <p:ext uri="{BB962C8B-B14F-4D97-AF65-F5344CB8AC3E}">
        <p14:creationId xmlns:p14="http://schemas.microsoft.com/office/powerpoint/2010/main" val="27669882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aseline="0" dirty="0" smtClean="0"/>
              <a:t>Nous distribuons maintenant le même test que nous avons fait plus tôt ce matin. Mais la différence est que ...... maintenant votre note sera affectée par les réponses. Mais n'ayez crainte, car c'est exactement le même test que ce matin !</a:t>
            </a:r>
          </a:p>
          <a:p>
            <a:endParaRPr lang="fr-FR" baseline="0" dirty="0" smtClean="0"/>
          </a:p>
          <a:p>
            <a:r>
              <a:rPr lang="fr-FR" i="1" baseline="0" dirty="0" smtClean="0"/>
              <a:t>Demandez au facilitateur de distribuer le post-test</a:t>
            </a:r>
          </a:p>
          <a:p>
            <a:endParaRPr lang="fr-FR" i="1" baseline="0" dirty="0" smtClean="0"/>
          </a:p>
          <a:p>
            <a:r>
              <a:rPr lang="fr-FR" i="1" baseline="0" dirty="0" smtClean="0"/>
              <a:t>Demandez au facilitateur de régler le chrono sur dix minutes (prévoyez dix minutes).</a:t>
            </a:r>
          </a:p>
          <a:p>
            <a:endParaRPr lang="fr-FR" i="1" baseline="0" dirty="0" smtClean="0"/>
          </a:p>
          <a:p>
            <a:r>
              <a:rPr lang="fr-FR" i="1" baseline="0" dirty="0" smtClean="0"/>
              <a:t>Demandez au facilitateur de ramasser le post-test</a:t>
            </a:r>
            <a:endParaRPr lang="en-US" sz="1200" i="1"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12B78C0-3020-4A62-8BB6-53E6219B4317}" type="slidenum">
              <a:rPr lang="en-US" smtClean="0"/>
              <a:t>2</a:t>
            </a:fld>
            <a:endParaRPr lang="en-US" dirty="0"/>
          </a:p>
        </p:txBody>
      </p:sp>
    </p:spTree>
    <p:extLst>
      <p:ext uri="{BB962C8B-B14F-4D97-AF65-F5344CB8AC3E}">
        <p14:creationId xmlns:p14="http://schemas.microsoft.com/office/powerpoint/2010/main" val="23909244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smtClean="0"/>
              <a:t>Quel est donc notre objectif ici ?</a:t>
            </a:r>
          </a:p>
          <a:p>
            <a:endParaRPr lang="fr-FR" dirty="0" smtClean="0"/>
          </a:p>
          <a:p>
            <a:r>
              <a:rPr lang="fr-FR" dirty="0" smtClean="0"/>
              <a:t>Notre objectif est de prendre les directives que nous avons examinées aujourd'hui - les différences entre chaque type de PDE et les considérations relatives à la portée - et de les transposer dans le travail que vous faites chaque jour. N'oubliez pas qu'au PFM, vous êtes responsable de la formation en cascade de votre personnel dans votre PDE. Ainsi, lorsque vous réalisez ces activités - et nous en ferons une à la fin de chaque journée - pensez à la façon dont vous allez transmettre cette formation aux autres.</a:t>
            </a:r>
          </a:p>
          <a:p>
            <a:endParaRPr lang="fr-FR" dirty="0" smtClean="0"/>
          </a:p>
          <a:p>
            <a:r>
              <a:rPr lang="fr-FR" dirty="0" smtClean="0"/>
              <a:t>Cette activité signifie également que vous devez vous habituer aux groupes auxquels vous avez été affectés et pratiquer vos compétences en matière de présentation orale ! </a:t>
            </a:r>
          </a:p>
        </p:txBody>
      </p:sp>
      <p:sp>
        <p:nvSpPr>
          <p:cNvPr id="4" name="Slide Number Placeholder 3"/>
          <p:cNvSpPr>
            <a:spLocks noGrp="1"/>
          </p:cNvSpPr>
          <p:nvPr>
            <p:ph type="sldNum" sz="quarter" idx="10"/>
          </p:nvPr>
        </p:nvSpPr>
        <p:spPr/>
        <p:txBody>
          <a:bodyPr/>
          <a:lstStyle/>
          <a:p>
            <a:fld id="{712B78C0-3020-4A62-8BB6-53E6219B4317}" type="slidenum">
              <a:rPr lang="en-US" smtClean="0"/>
              <a:t>3</a:t>
            </a:fld>
            <a:endParaRPr lang="en-US" dirty="0"/>
          </a:p>
        </p:txBody>
      </p:sp>
    </p:spTree>
    <p:extLst>
      <p:ext uri="{BB962C8B-B14F-4D97-AF65-F5344CB8AC3E}">
        <p14:creationId xmlns:p14="http://schemas.microsoft.com/office/powerpoint/2010/main" val="9077396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smtClean="0"/>
              <a:t>Vous avez beaucoup appris aujourd'hui sur les nuances des différents PDE.</a:t>
            </a:r>
          </a:p>
          <a:p>
            <a:endParaRPr lang="fr-FR" dirty="0" smtClean="0"/>
          </a:p>
          <a:p>
            <a:r>
              <a:rPr lang="fr-FR" dirty="0" smtClean="0"/>
              <a:t>Voici donc ce que l'on vous demande de faire. Nous demandons à chacun des groupes de prendre 20 minutes pour discuter de ce qui suit :</a:t>
            </a:r>
          </a:p>
          <a:p>
            <a:endParaRPr lang="fr-FR" dirty="0" smtClean="0"/>
          </a:p>
          <a:p>
            <a:r>
              <a:rPr lang="fr-FR" dirty="0" smtClean="0"/>
              <a:t>Quels sont les deux éléments clés appris aujourd'hui qui sont les plus importants à répercuter à votre PDE ? Soyez précis. </a:t>
            </a:r>
          </a:p>
          <a:p>
            <a:endParaRPr lang="fr-FR" dirty="0" smtClean="0"/>
          </a:p>
          <a:p>
            <a:r>
              <a:rPr lang="fr-FR" dirty="0" smtClean="0"/>
              <a:t>Discutez également de certaines méthodes auxquelles votre groupe pense et qui fonctionneront bien pour la formation de votre personnel dans votre PDE. Comment allez-vous les former à cette activité ? Remue-méninges !</a:t>
            </a:r>
          </a:p>
          <a:p>
            <a:endParaRPr lang="fr-FR" dirty="0" smtClean="0"/>
          </a:p>
          <a:p>
            <a:r>
              <a:rPr lang="fr-FR" dirty="0" smtClean="0"/>
              <a:t>Et nous vous poserons la question suivante tous les jours. Quel est le lien entre ce que vous avez appris aujourd'hui et les RSI ? </a:t>
            </a:r>
          </a:p>
          <a:p>
            <a:endParaRPr lang="fr-FR" dirty="0" smtClean="0"/>
          </a:p>
          <a:p>
            <a:r>
              <a:rPr lang="fr-FR" dirty="0" smtClean="0"/>
              <a:t>Nous passerons autour des tables pour répondre à toutes vos questions.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4</a:t>
            </a:fld>
            <a:endParaRPr lang="en-US" dirty="0"/>
          </a:p>
        </p:txBody>
      </p:sp>
    </p:spTree>
    <p:extLst>
      <p:ext uri="{BB962C8B-B14F-4D97-AF65-F5344CB8AC3E}">
        <p14:creationId xmlns:p14="http://schemas.microsoft.com/office/powerpoint/2010/main" val="25339998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smtClean="0"/>
              <a:t>Maintenant, après vos 20 minutes de discussion, nous allons faire d'autres présentations orales !</a:t>
            </a:r>
          </a:p>
          <a:p>
            <a:endParaRPr lang="fr-FR" dirty="0" smtClean="0"/>
          </a:p>
          <a:p>
            <a:r>
              <a:rPr lang="fr-FR" dirty="0" smtClean="0"/>
              <a:t>Chaque groupe choisira un porte-parole. Cette personne est chargée de parler, mais tout le groupe devra se lever et la soutenir, donc vous serez tous debout.</a:t>
            </a:r>
          </a:p>
          <a:p>
            <a:endParaRPr lang="fr-FR" dirty="0" smtClean="0"/>
          </a:p>
          <a:p>
            <a:r>
              <a:rPr lang="fr-FR" dirty="0" smtClean="0"/>
              <a:t>Ne soyez pas déçus si vous n'avez pas l'occasion de parler cette fois-ci. Nous gardons la liste des membres de chaque groupe qui présentent, et nous veillerons à ce que chacun ait le même nombre d'occasions de s'exprimer. </a:t>
            </a:r>
          </a:p>
          <a:p>
            <a:endParaRPr lang="fr-FR" dirty="0" smtClean="0"/>
          </a:p>
          <a:p>
            <a:r>
              <a:rPr lang="fr-FR" dirty="0" smtClean="0"/>
              <a:t>Chaque groupe aura ensuite 5 minutes pour présenter sa discussion. Nous respecterons le temps imparti, ce qui est une autre chose que nous voulons vous enseigner pendant le PFM - respecter le temps imparti pendant les présentations.</a:t>
            </a:r>
          </a:p>
          <a:p>
            <a:endParaRPr lang="fr-FR" dirty="0" smtClean="0"/>
          </a:p>
          <a:p>
            <a:r>
              <a:rPr lang="fr-FR" dirty="0" smtClean="0"/>
              <a:t>Si vous souhaitez utiliser des notes ou des « aide-mémoires" pendant vos présentations, sentez-vous libre. </a:t>
            </a:r>
          </a:p>
        </p:txBody>
      </p:sp>
      <p:sp>
        <p:nvSpPr>
          <p:cNvPr id="4" name="Slide Number Placeholder 3"/>
          <p:cNvSpPr>
            <a:spLocks noGrp="1"/>
          </p:cNvSpPr>
          <p:nvPr>
            <p:ph type="sldNum" sz="quarter" idx="10"/>
          </p:nvPr>
        </p:nvSpPr>
        <p:spPr/>
        <p:txBody>
          <a:bodyPr/>
          <a:lstStyle/>
          <a:p>
            <a:fld id="{712B78C0-3020-4A62-8BB6-53E6219B4317}" type="slidenum">
              <a:rPr lang="en-US" smtClean="0"/>
              <a:t>5</a:t>
            </a:fld>
            <a:endParaRPr lang="en-US" dirty="0"/>
          </a:p>
        </p:txBody>
      </p:sp>
    </p:spTree>
    <p:extLst>
      <p:ext uri="{BB962C8B-B14F-4D97-AF65-F5344CB8AC3E}">
        <p14:creationId xmlns:p14="http://schemas.microsoft.com/office/powerpoint/2010/main" val="7596407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smtClean="0"/>
              <a:t>Et nous allons commencer nos 20 minutes pour les sessions en petits groupes !</a:t>
            </a:r>
          </a:p>
          <a:p>
            <a:endParaRPr lang="fr-FR" dirty="0" smtClean="0"/>
          </a:p>
          <a:p>
            <a:r>
              <a:rPr lang="fr-FR" i="1" dirty="0" smtClean="0"/>
              <a:t>Réglez le chronomètre pour 20 minutes. Vous + un ou plusieurs autres facilitateurs commencez à circuler dans la salle, en discutant avec chaque groupe pour vous assurer qu'il est sur la bonne voie.</a:t>
            </a:r>
          </a:p>
          <a:p>
            <a:endParaRPr lang="fr-FR" i="1" dirty="0" smtClean="0"/>
          </a:p>
          <a:p>
            <a:r>
              <a:rPr lang="fr-FR" i="1" dirty="0" smtClean="0"/>
              <a:t>Assurez-vous que chaque groupe se concentre uniquement sur les points spécifiques de la journée. Portez une attention particulière sur les méthodologies qu'ils veulent appliquer lors de la formation en cascade.</a:t>
            </a:r>
          </a:p>
        </p:txBody>
      </p:sp>
      <p:sp>
        <p:nvSpPr>
          <p:cNvPr id="4" name="Slide Number Placeholder 3"/>
          <p:cNvSpPr>
            <a:spLocks noGrp="1"/>
          </p:cNvSpPr>
          <p:nvPr>
            <p:ph type="sldNum" sz="quarter" idx="10"/>
          </p:nvPr>
        </p:nvSpPr>
        <p:spPr/>
        <p:txBody>
          <a:bodyPr/>
          <a:lstStyle/>
          <a:p>
            <a:fld id="{712B78C0-3020-4A62-8BB6-53E6219B4317}" type="slidenum">
              <a:rPr lang="en-US" smtClean="0"/>
              <a:t>6</a:t>
            </a:fld>
            <a:endParaRPr lang="en-US" dirty="0"/>
          </a:p>
        </p:txBody>
      </p:sp>
    </p:spTree>
    <p:extLst>
      <p:ext uri="{BB962C8B-B14F-4D97-AF65-F5344CB8AC3E}">
        <p14:creationId xmlns:p14="http://schemas.microsoft.com/office/powerpoint/2010/main" val="2483711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i="1" dirty="0" smtClean="0"/>
              <a:t>Présentez chaque groupe sur la scène, et assurez-vous que chaque groupe ait un porte-parole, les autres étant en arrière-plan. Dites que qu'ils disposent de cinq minutes pour leur présentation.</a:t>
            </a:r>
          </a:p>
          <a:p>
            <a:endParaRPr lang="fr-FR" i="1" dirty="0" smtClean="0"/>
          </a:p>
          <a:p>
            <a:r>
              <a:rPr lang="fr-FR" i="1" dirty="0" smtClean="0"/>
              <a:t>(Prévoyez 5 minutes pour la présentation).</a:t>
            </a:r>
          </a:p>
          <a:p>
            <a:endParaRPr lang="fr-FR" i="1" dirty="0" smtClean="0"/>
          </a:p>
          <a:p>
            <a:r>
              <a:rPr lang="fr-FR" i="1" dirty="0" smtClean="0"/>
              <a:t>Après chaque présentation, résumez les points clés et posez des questions pour clarifier les choses. Demandez aux participants de poser des questions. Ce processus de questions-réponses devrait durer environ 5 minutes. </a:t>
            </a:r>
          </a:p>
          <a:p>
            <a:endParaRPr lang="fr-FR" i="1" dirty="0" smtClean="0"/>
          </a:p>
          <a:p>
            <a:r>
              <a:rPr lang="fr-FR" i="1" dirty="0" smtClean="0"/>
              <a:t>Maintenez cette diapositive pendant les trois présentations de groupe et les questions-réponses.</a:t>
            </a:r>
          </a:p>
        </p:txBody>
      </p:sp>
      <p:sp>
        <p:nvSpPr>
          <p:cNvPr id="4" name="Slide Number Placeholder 3"/>
          <p:cNvSpPr>
            <a:spLocks noGrp="1"/>
          </p:cNvSpPr>
          <p:nvPr>
            <p:ph type="sldNum" sz="quarter" idx="10"/>
          </p:nvPr>
        </p:nvSpPr>
        <p:spPr/>
        <p:txBody>
          <a:bodyPr/>
          <a:lstStyle/>
          <a:p>
            <a:fld id="{712B78C0-3020-4A62-8BB6-53E6219B4317}" type="slidenum">
              <a:rPr lang="en-US" smtClean="0"/>
              <a:t>7</a:t>
            </a:fld>
            <a:endParaRPr lang="en-US" dirty="0"/>
          </a:p>
        </p:txBody>
      </p:sp>
    </p:spTree>
    <p:extLst>
      <p:ext uri="{BB962C8B-B14F-4D97-AF65-F5344CB8AC3E}">
        <p14:creationId xmlns:p14="http://schemas.microsoft.com/office/powerpoint/2010/main" val="15464560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smtClean="0"/>
              <a:t>Cela conclut la journée en se concentrant sur les différences entre les types de PDE. Qu'en pensez-vous ? </a:t>
            </a:r>
          </a:p>
          <a:p>
            <a:endParaRPr lang="fr-FR" dirty="0" smtClean="0"/>
          </a:p>
          <a:p>
            <a:r>
              <a:rPr lang="fr-FR" i="1" dirty="0" smtClean="0"/>
              <a:t>Prenez les contributions des participants. Rappelez aux participants qu'ils peuvent utiliser les cartes de commentaires à tout moment pendant la formation pour partager leurs contributions de manière anonyme.</a:t>
            </a:r>
          </a:p>
          <a:p>
            <a:endParaRPr lang="fr-FR" i="1" dirty="0" smtClean="0"/>
          </a:p>
          <a:p>
            <a:r>
              <a:rPr lang="fr-FR" i="1" dirty="0" smtClean="0"/>
              <a:t>Et maintenant, passons en revue nos agendas pour le jour suivant.</a:t>
            </a:r>
          </a:p>
        </p:txBody>
      </p:sp>
      <p:sp>
        <p:nvSpPr>
          <p:cNvPr id="4" name="Slide Number Placeholder 3"/>
          <p:cNvSpPr>
            <a:spLocks noGrp="1"/>
          </p:cNvSpPr>
          <p:nvPr>
            <p:ph type="sldNum" sz="quarter" idx="10"/>
          </p:nvPr>
        </p:nvSpPr>
        <p:spPr/>
        <p:txBody>
          <a:bodyPr/>
          <a:lstStyle/>
          <a:p>
            <a:fld id="{712B78C0-3020-4A62-8BB6-53E6219B4317}" type="slidenum">
              <a:rPr lang="en-US" smtClean="0"/>
              <a:t>8</a:t>
            </a:fld>
            <a:endParaRPr lang="en-US" dirty="0"/>
          </a:p>
        </p:txBody>
      </p:sp>
    </p:spTree>
    <p:extLst>
      <p:ext uri="{BB962C8B-B14F-4D97-AF65-F5344CB8AC3E}">
        <p14:creationId xmlns:p14="http://schemas.microsoft.com/office/powerpoint/2010/main" val="40634770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03BE566C-AB4F-403A-8AE7-68145842EBA5}" type="datetime1">
              <a:rPr lang="en-US" smtClean="0"/>
              <a:t>8/1/2021</a:t>
            </a:fld>
            <a:endParaRPr lang="en-US" dirty="0"/>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dirty="0" smtClean="0"/>
              <a:t>
              </a:t>
            </a:r>
            <a:endParaRPr lang="en-US" dirty="0"/>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78735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43DFA3D-5C3A-4044-A304-E9D536A45F7D}" type="datetime1">
              <a:rPr lang="en-US" smtClean="0"/>
              <a:t>8/1/2021</a:t>
            </a:fld>
            <a:endParaRPr lang="en-US" dirty="0"/>
          </a:p>
        </p:txBody>
      </p:sp>
      <p:sp>
        <p:nvSpPr>
          <p:cNvPr id="6" name="Footer Placeholder 5"/>
          <p:cNvSpPr>
            <a:spLocks noGrp="1"/>
          </p:cNvSpPr>
          <p:nvPr>
            <p:ph type="ftr" sz="quarter" idx="11"/>
          </p:nvPr>
        </p:nvSpPr>
        <p:spPr/>
        <p:txBody>
          <a:bodyPr/>
          <a:lstStyle/>
          <a:p>
            <a:r>
              <a:rPr lang="en-US" dirty="0" smtClean="0"/>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54897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fld id="{DD693C04-8FE7-4171-9A31-18B1CD9B4D0E}" type="datetime1">
              <a:rPr lang="en-US" smtClean="0"/>
              <a:t>8/1/2021</a:t>
            </a:fld>
            <a:endParaRPr lang="en-US" dirty="0"/>
          </a:p>
        </p:txBody>
      </p:sp>
      <p:sp>
        <p:nvSpPr>
          <p:cNvPr id="5" name="Footer Placeholder 4"/>
          <p:cNvSpPr>
            <a:spLocks noGrp="1"/>
          </p:cNvSpPr>
          <p:nvPr>
            <p:ph type="ftr" sz="quarter" idx="11"/>
          </p:nvPr>
        </p:nvSpPr>
        <p:spPr/>
        <p:txBody>
          <a:bodyPr/>
          <a:lstStyle/>
          <a:p>
            <a:r>
              <a:rPr lang="en-US" dirty="0" smtClean="0"/>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75970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smtClean="0"/>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fld id="{202C91D2-25C5-496A-8E26-7F88CE35F440}" type="datetime1">
              <a:rPr lang="en-US" smtClean="0"/>
              <a:t>8/1/2021</a:t>
            </a:fld>
            <a:endParaRPr lang="en-US" dirty="0"/>
          </a:p>
        </p:txBody>
      </p:sp>
      <p:sp>
        <p:nvSpPr>
          <p:cNvPr id="5" name="Footer Placeholder 4"/>
          <p:cNvSpPr>
            <a:spLocks noGrp="1"/>
          </p:cNvSpPr>
          <p:nvPr>
            <p:ph type="ftr" sz="quarter" idx="11"/>
          </p:nvPr>
        </p:nvSpPr>
        <p:spPr/>
        <p:txBody>
          <a:bodyPr/>
          <a:lstStyle/>
          <a:p>
            <a:r>
              <a:rPr lang="en-US" dirty="0" smtClean="0"/>
              <a:t>
              </a:t>
            </a:r>
            <a:endParaRPr lang="en-US" dirty="0"/>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47005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18085DFE-F559-497B-ADA3-236D1E75BD73}" type="datetime1">
              <a:rPr lang="en-US" smtClean="0"/>
              <a:t>8/1/2021</a:t>
            </a:fld>
            <a:endParaRPr lang="en-US" dirty="0"/>
          </a:p>
        </p:txBody>
      </p:sp>
      <p:sp>
        <p:nvSpPr>
          <p:cNvPr id="5" name="Footer Placeholder 4"/>
          <p:cNvSpPr>
            <a:spLocks noGrp="1"/>
          </p:cNvSpPr>
          <p:nvPr>
            <p:ph type="ftr" sz="quarter" idx="11"/>
          </p:nvPr>
        </p:nvSpPr>
        <p:spPr/>
        <p:txBody>
          <a:bodyPr/>
          <a:lstStyle/>
          <a:p>
            <a:r>
              <a:rPr lang="en-US" dirty="0" smtClean="0"/>
              <a:t>
              </a:t>
            </a:r>
            <a:endParaRPr lang="en-US" dirty="0"/>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52696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8FA6760F-B081-4B6C-A8BB-26796331CD13}" type="datetime1">
              <a:rPr lang="en-US" smtClean="0"/>
              <a:t>8/1/2021</a:t>
            </a:fld>
            <a:endParaRPr lang="en-US" dirty="0"/>
          </a:p>
        </p:txBody>
      </p:sp>
      <p:sp>
        <p:nvSpPr>
          <p:cNvPr id="8" name="Footer Placeholder 7"/>
          <p:cNvSpPr>
            <a:spLocks noGrp="1"/>
          </p:cNvSpPr>
          <p:nvPr>
            <p:ph type="ftr" sz="quarter" idx="11"/>
          </p:nvPr>
        </p:nvSpPr>
        <p:spPr/>
        <p:txBody>
          <a:bodyPr/>
          <a:lstStyle/>
          <a:p>
            <a:r>
              <a:rPr lang="en-US" dirty="0" smtClean="0"/>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997086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716EA14A-28CA-4842-93C3-10A3064050CE}" type="datetime1">
              <a:rPr lang="en-US" smtClean="0"/>
              <a:t>8/1/2021</a:t>
            </a:fld>
            <a:endParaRPr lang="en-US" dirty="0"/>
          </a:p>
        </p:txBody>
      </p:sp>
      <p:sp>
        <p:nvSpPr>
          <p:cNvPr id="8" name="Footer Placeholder 7"/>
          <p:cNvSpPr>
            <a:spLocks noGrp="1"/>
          </p:cNvSpPr>
          <p:nvPr>
            <p:ph type="ftr" sz="quarter" idx="11"/>
          </p:nvPr>
        </p:nvSpPr>
        <p:spPr/>
        <p:txBody>
          <a:bodyPr/>
          <a:lstStyle/>
          <a:p>
            <a:r>
              <a:rPr lang="en-US" dirty="0" smtClean="0"/>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263853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B38695D-DA08-4352-8790-271DB32CB896}" type="datetime1">
              <a:rPr lang="en-US" smtClean="0"/>
              <a:t>8/1/2021</a:t>
            </a:fld>
            <a:endParaRPr lang="en-US" dirty="0"/>
          </a:p>
        </p:txBody>
      </p:sp>
      <p:sp>
        <p:nvSpPr>
          <p:cNvPr id="5" name="Footer Placeholder 4"/>
          <p:cNvSpPr>
            <a:spLocks noGrp="1"/>
          </p:cNvSpPr>
          <p:nvPr>
            <p:ph type="ftr" sz="quarter" idx="11"/>
          </p:nvPr>
        </p:nvSpPr>
        <p:spPr/>
        <p:txBody>
          <a:bodyPr/>
          <a:lstStyle/>
          <a:p>
            <a:r>
              <a:rPr lang="en-US" dirty="0" smtClean="0"/>
              <a:t>
              </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49146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B0D6FF9-2C64-4D8D-B5A4-4E80D867C9AB}" type="datetime1">
              <a:rPr lang="en-US" smtClean="0"/>
              <a:t>8/1/2021</a:t>
            </a:fld>
            <a:endParaRPr lang="en-US" dirty="0"/>
          </a:p>
        </p:txBody>
      </p:sp>
      <p:sp>
        <p:nvSpPr>
          <p:cNvPr id="5" name="Footer Placeholder 4"/>
          <p:cNvSpPr>
            <a:spLocks noGrp="1"/>
          </p:cNvSpPr>
          <p:nvPr>
            <p:ph type="ftr" sz="quarter" idx="11"/>
          </p:nvPr>
        </p:nvSpPr>
        <p:spPr/>
        <p:txBody>
          <a:bodyPr/>
          <a:lstStyle/>
          <a:p>
            <a:r>
              <a:rPr lang="en-US" dirty="0" smtClean="0"/>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63063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B779B5F-50FF-4C24-8A9F-7E98F8065245}" type="datetime1">
              <a:rPr lang="en-US" smtClean="0"/>
              <a:t>8/1/2021</a:t>
            </a:fld>
            <a:endParaRPr lang="en-US" dirty="0"/>
          </a:p>
        </p:txBody>
      </p:sp>
      <p:sp>
        <p:nvSpPr>
          <p:cNvPr id="5" name="Footer Placeholder 4"/>
          <p:cNvSpPr>
            <a:spLocks noGrp="1"/>
          </p:cNvSpPr>
          <p:nvPr>
            <p:ph type="ftr" sz="quarter" idx="11"/>
          </p:nvPr>
        </p:nvSpPr>
        <p:spPr/>
        <p:txBody>
          <a:bodyPr/>
          <a:lstStyle/>
          <a:p>
            <a:r>
              <a:rPr lang="en-US" dirty="0" smtClean="0"/>
              <a:t>
              </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840891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7E60F4B0-8CB8-4DE2-A47D-071E80CED413}" type="datetime1">
              <a:rPr lang="en-US" smtClean="0"/>
              <a:t>8/1/2021</a:t>
            </a:fld>
            <a:endParaRPr lang="en-US" dirty="0"/>
          </a:p>
        </p:txBody>
      </p:sp>
      <p:sp>
        <p:nvSpPr>
          <p:cNvPr id="5" name="Footer Placeholder 4"/>
          <p:cNvSpPr>
            <a:spLocks noGrp="1"/>
          </p:cNvSpPr>
          <p:nvPr>
            <p:ph type="ftr" sz="quarter" idx="11"/>
          </p:nvPr>
        </p:nvSpPr>
        <p:spPr/>
        <p:txBody>
          <a:bodyPr/>
          <a:lstStyle/>
          <a:p>
            <a:r>
              <a:rPr lang="en-US" dirty="0" smtClean="0"/>
              <a:t>
              </a:t>
            </a:r>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770898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B9795CF-0CBE-4D98-958C-134F34930B3C}" type="datetime1">
              <a:rPr lang="en-US" smtClean="0"/>
              <a:t>8/1/2021</a:t>
            </a:fld>
            <a:endParaRPr lang="en-US" dirty="0"/>
          </a:p>
        </p:txBody>
      </p:sp>
      <p:sp>
        <p:nvSpPr>
          <p:cNvPr id="6" name="Footer Placeholder 5"/>
          <p:cNvSpPr>
            <a:spLocks noGrp="1"/>
          </p:cNvSpPr>
          <p:nvPr>
            <p:ph type="ftr" sz="quarter" idx="11"/>
          </p:nvPr>
        </p:nvSpPr>
        <p:spPr/>
        <p:txBody>
          <a:bodyPr/>
          <a:lstStyle/>
          <a:p>
            <a:r>
              <a:rPr lang="en-US" dirty="0" smtClean="0"/>
              <a:t>
              </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65655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E527017-1DDA-4960-80C7-69F4627F3049}" type="datetime1">
              <a:rPr lang="en-US" smtClean="0"/>
              <a:t>8/1/2021</a:t>
            </a:fld>
            <a:endParaRPr lang="en-US" dirty="0"/>
          </a:p>
        </p:txBody>
      </p:sp>
      <p:sp>
        <p:nvSpPr>
          <p:cNvPr id="8" name="Footer Placeholder 7"/>
          <p:cNvSpPr>
            <a:spLocks noGrp="1"/>
          </p:cNvSpPr>
          <p:nvPr>
            <p:ph type="ftr" sz="quarter" idx="11"/>
          </p:nvPr>
        </p:nvSpPr>
        <p:spPr/>
        <p:txBody>
          <a:bodyPr/>
          <a:lstStyle/>
          <a:p>
            <a:r>
              <a:rPr lang="en-US" dirty="0" smtClean="0"/>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40646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D56AF19-AE19-4062-830E-CA94F4672532}" type="datetime1">
              <a:rPr lang="en-US" smtClean="0"/>
              <a:t>8/1/2021</a:t>
            </a:fld>
            <a:endParaRPr lang="en-US" dirty="0"/>
          </a:p>
        </p:txBody>
      </p:sp>
      <p:sp>
        <p:nvSpPr>
          <p:cNvPr id="4" name="Footer Placeholder 3"/>
          <p:cNvSpPr>
            <a:spLocks noGrp="1"/>
          </p:cNvSpPr>
          <p:nvPr>
            <p:ph type="ftr" sz="quarter" idx="11"/>
          </p:nvPr>
        </p:nvSpPr>
        <p:spPr/>
        <p:txBody>
          <a:bodyPr/>
          <a:lstStyle/>
          <a:p>
            <a:r>
              <a:rPr lang="en-US" dirty="0" smtClean="0"/>
              <a:t>
              </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58159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937465-4583-4A7A-98B9-AC73CB0E1C68}" type="datetime1">
              <a:rPr lang="en-US" smtClean="0"/>
              <a:t>8/1/2021</a:t>
            </a:fld>
            <a:endParaRPr lang="en-US" dirty="0"/>
          </a:p>
        </p:txBody>
      </p:sp>
      <p:sp>
        <p:nvSpPr>
          <p:cNvPr id="3" name="Footer Placeholder 2"/>
          <p:cNvSpPr>
            <a:spLocks noGrp="1"/>
          </p:cNvSpPr>
          <p:nvPr>
            <p:ph type="ftr" sz="quarter" idx="11"/>
          </p:nvPr>
        </p:nvSpPr>
        <p:spPr/>
        <p:txBody>
          <a:bodyPr/>
          <a:lstStyle/>
          <a:p>
            <a:r>
              <a:rPr lang="en-US" dirty="0" smtClean="0"/>
              <a:t>
              </a:t>
            </a:r>
            <a:endParaRPr lang="en-US" dirty="0"/>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89621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75729031-69DE-412D-A9E3-A94885592F8C}" type="datetime1">
              <a:rPr lang="en-US" smtClean="0"/>
              <a:t>8/1/2021</a:t>
            </a:fld>
            <a:endParaRPr lang="en-US" dirty="0"/>
          </a:p>
        </p:txBody>
      </p:sp>
      <p:sp>
        <p:nvSpPr>
          <p:cNvPr id="6" name="Footer Placeholder 5"/>
          <p:cNvSpPr>
            <a:spLocks noGrp="1"/>
          </p:cNvSpPr>
          <p:nvPr>
            <p:ph type="ftr" sz="quarter" idx="11"/>
          </p:nvPr>
        </p:nvSpPr>
        <p:spPr/>
        <p:txBody>
          <a:bodyPr/>
          <a:lstStyle/>
          <a:p>
            <a:r>
              <a:rPr lang="en-US" dirty="0" smtClean="0"/>
              <a:t>
              </a:t>
            </a:r>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43784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9DFC0538-629D-4701-94CA-834227347A1E}" type="datetime1">
              <a:rPr lang="en-US" smtClean="0"/>
              <a:t>8/1/2021</a:t>
            </a:fld>
            <a:endParaRPr lang="en-US" dirty="0"/>
          </a:p>
        </p:txBody>
      </p:sp>
      <p:sp>
        <p:nvSpPr>
          <p:cNvPr id="6" name="Footer Placeholder 5"/>
          <p:cNvSpPr>
            <a:spLocks noGrp="1"/>
          </p:cNvSpPr>
          <p:nvPr>
            <p:ph type="ftr" sz="quarter" idx="11"/>
          </p:nvPr>
        </p:nvSpPr>
        <p:spPr/>
        <p:txBody>
          <a:bodyPr/>
          <a:lstStyle/>
          <a:p>
            <a:r>
              <a:rPr lang="en-US" dirty="0" smtClean="0"/>
              <a:t>
              </a:t>
            </a:r>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7333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3787BFAF-3E94-4E08-91B2-D73FB958BA4E}" type="datetime1">
              <a:rPr lang="en-US" smtClean="0"/>
              <a:t>8/1/2021</a:t>
            </a:fld>
            <a:endParaRPr lang="en-US"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dirty="0" smtClean="0"/>
              <a:t>
              </a:t>
            </a:r>
            <a:endParaRPr lang="en-US" dirty="0"/>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8107818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4" y="2099733"/>
            <a:ext cx="9998467" cy="2677648"/>
          </a:xfrm>
        </p:spPr>
        <p:txBody>
          <a:bodyPr/>
          <a:lstStyle/>
          <a:p>
            <a:r>
              <a:rPr lang="fr-FR" dirty="0"/>
              <a:t>Considérations spécifiques aux PDE : Activité de groupe et clôture</a:t>
            </a:r>
            <a:endParaRPr lang="en-US" b="1" dirty="0"/>
          </a:p>
        </p:txBody>
      </p:sp>
      <p:sp>
        <p:nvSpPr>
          <p:cNvPr id="3" name="Subtitle 2"/>
          <p:cNvSpPr>
            <a:spLocks noGrp="1"/>
          </p:cNvSpPr>
          <p:nvPr>
            <p:ph type="subTitle" idx="1"/>
          </p:nvPr>
        </p:nvSpPr>
        <p:spPr>
          <a:xfrm>
            <a:off x="1154954" y="4777379"/>
            <a:ext cx="10464021" cy="1612131"/>
          </a:xfrm>
        </p:spPr>
        <p:txBody>
          <a:bodyPr>
            <a:normAutofit/>
          </a:bodyPr>
          <a:lstStyle/>
          <a:p>
            <a:r>
              <a:rPr lang="fr-FR" dirty="0"/>
              <a:t>Programme de formation des maîtres</a:t>
            </a:r>
          </a:p>
          <a:p>
            <a:r>
              <a:rPr lang="en-US" dirty="0" smtClean="0"/>
              <a:t>[</a:t>
            </a:r>
            <a:r>
              <a:rPr lang="en-US" dirty="0" smtClean="0">
                <a:solidFill>
                  <a:srgbClr val="FF0000"/>
                </a:solidFill>
              </a:rPr>
              <a:t>Date</a:t>
            </a:r>
            <a:r>
              <a:rPr lang="en-US" dirty="0" smtClean="0"/>
              <a:t>]</a:t>
            </a:r>
            <a:endParaRPr lang="en-US" dirty="0"/>
          </a:p>
        </p:txBody>
      </p:sp>
    </p:spTree>
    <p:extLst>
      <p:ext uri="{BB962C8B-B14F-4D97-AF65-F5344CB8AC3E}">
        <p14:creationId xmlns:p14="http://schemas.microsoft.com/office/powerpoint/2010/main" val="3193789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Post-Test </a:t>
            </a:r>
            <a:endParaRPr lang="en-US" dirty="0"/>
          </a:p>
        </p:txBody>
      </p:sp>
      <p:sp>
        <p:nvSpPr>
          <p:cNvPr id="3" name="Content Placeholder 2"/>
          <p:cNvSpPr>
            <a:spLocks noGrp="1"/>
          </p:cNvSpPr>
          <p:nvPr>
            <p:ph idx="1"/>
          </p:nvPr>
        </p:nvSpPr>
        <p:spPr>
          <a:xfrm>
            <a:off x="4758199" y="2603499"/>
            <a:ext cx="6013440" cy="3416300"/>
          </a:xfrm>
        </p:spPr>
        <p:txBody>
          <a:bodyPr/>
          <a:lstStyle/>
          <a:p>
            <a:r>
              <a:rPr lang="fr-FR" dirty="0"/>
              <a:t>Vous allez maintenant passer un post-test.</a:t>
            </a:r>
          </a:p>
          <a:p>
            <a:r>
              <a:rPr lang="fr-FR" dirty="0"/>
              <a:t>Il s'agit du même test que </a:t>
            </a:r>
            <a:r>
              <a:rPr lang="fr-FR" dirty="0" smtClean="0"/>
              <a:t>celui de ce </a:t>
            </a:r>
            <a:r>
              <a:rPr lang="fr-FR" dirty="0"/>
              <a:t>matin</a:t>
            </a:r>
          </a:p>
          <a:p>
            <a:r>
              <a:rPr lang="fr-FR" dirty="0"/>
              <a:t>La note que vous obtiendrez à ce post-test aura une incidence sur votre note finale et vos performances au PFM!</a:t>
            </a:r>
          </a:p>
          <a:p>
            <a:r>
              <a:rPr lang="fr-FR" dirty="0"/>
              <a:t>Vous aurez 10 minutes pour </a:t>
            </a:r>
            <a:r>
              <a:rPr lang="fr-FR" dirty="0" smtClean="0"/>
              <a:t>finir </a:t>
            </a:r>
            <a:r>
              <a:rPr lang="fr-FR" dirty="0"/>
              <a:t>ce test.</a:t>
            </a:r>
          </a:p>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2</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9449" y="2603499"/>
            <a:ext cx="2812256" cy="2838295"/>
          </a:xfrm>
          <a:prstGeom prst="rect">
            <a:avLst/>
          </a:prstGeom>
        </p:spPr>
      </p:pic>
    </p:spTree>
    <p:extLst>
      <p:ext uri="{BB962C8B-B14F-4D97-AF65-F5344CB8AC3E}">
        <p14:creationId xmlns:p14="http://schemas.microsoft.com/office/powerpoint/2010/main" val="38474900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Objectifs</a:t>
            </a:r>
            <a:r>
              <a:rPr lang="en-US" dirty="0"/>
              <a:t> </a:t>
            </a:r>
            <a:r>
              <a:rPr lang="en-US" dirty="0" err="1"/>
              <a:t>d'apprentissage</a:t>
            </a:r>
            <a:endParaRPr lang="en-US" dirty="0"/>
          </a:p>
        </p:txBody>
      </p:sp>
      <p:sp>
        <p:nvSpPr>
          <p:cNvPr id="3" name="Content Placeholder 2"/>
          <p:cNvSpPr>
            <a:spLocks noGrp="1"/>
          </p:cNvSpPr>
          <p:nvPr>
            <p:ph idx="1"/>
          </p:nvPr>
        </p:nvSpPr>
        <p:spPr>
          <a:xfrm>
            <a:off x="1138912" y="2185759"/>
            <a:ext cx="10697739" cy="3416300"/>
          </a:xfrm>
        </p:spPr>
        <p:txBody>
          <a:bodyPr/>
          <a:lstStyle/>
          <a:p>
            <a:r>
              <a:rPr lang="fr-FR" dirty="0"/>
              <a:t>Mettez en pratique ce que vous avez appris aujourd'hui sur les différentes considérations relatives aux traversées aériennes, maritimes et terrestres et expliquez comment vous allez le mettre en pratique dans votre PDE.</a:t>
            </a:r>
          </a:p>
          <a:p>
            <a:r>
              <a:rPr lang="fr-FR" dirty="0"/>
              <a:t>Travaillez vos compétences de groupe et de présentation orale - vous les utiliserez tous les jours au </a:t>
            </a:r>
            <a:r>
              <a:rPr lang="fr-FR" dirty="0" smtClean="0"/>
              <a:t>PFM </a:t>
            </a:r>
            <a:r>
              <a:rPr lang="fr-FR" dirty="0"/>
              <a:t>!</a:t>
            </a:r>
          </a:p>
        </p:txBody>
      </p:sp>
      <p:sp>
        <p:nvSpPr>
          <p:cNvPr id="4" name="Slide Number Placeholder 3"/>
          <p:cNvSpPr>
            <a:spLocks noGrp="1"/>
          </p:cNvSpPr>
          <p:nvPr>
            <p:ph type="sldNum" sz="quarter" idx="12"/>
          </p:nvPr>
        </p:nvSpPr>
        <p:spPr/>
        <p:txBody>
          <a:bodyPr/>
          <a:lstStyle/>
          <a:p>
            <a:fld id="{D57F1E4F-1CFF-5643-939E-217C01CDF565}" type="slidenum">
              <a:rPr lang="en-US" smtClean="0"/>
              <a:pPr/>
              <a:t>3</a:t>
            </a:fld>
            <a:endParaRPr lang="en-US" dirty="0"/>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229" y="3872263"/>
            <a:ext cx="3080391" cy="1957539"/>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36587" y="3893909"/>
            <a:ext cx="3828491" cy="1914246"/>
          </a:xfrm>
          <a:prstGeom prst="rect">
            <a:avLst/>
          </a:prstGeom>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75167" y="3871281"/>
            <a:ext cx="2646963" cy="1917035"/>
          </a:xfrm>
          <a:prstGeom prst="rect">
            <a:avLst/>
          </a:prstGeom>
        </p:spPr>
      </p:pic>
      <p:sp>
        <p:nvSpPr>
          <p:cNvPr id="8" name="TextBox 7"/>
          <p:cNvSpPr txBox="1"/>
          <p:nvPr/>
        </p:nvSpPr>
        <p:spPr>
          <a:xfrm>
            <a:off x="442324" y="5934670"/>
            <a:ext cx="10579806" cy="369332"/>
          </a:xfrm>
          <a:prstGeom prst="rect">
            <a:avLst/>
          </a:prstGeom>
          <a:noFill/>
        </p:spPr>
        <p:txBody>
          <a:bodyPr wrap="square" rtlCol="0">
            <a:spAutoFit/>
          </a:bodyPr>
          <a:lstStyle/>
          <a:p>
            <a:pPr algn="ctr"/>
            <a:r>
              <a:rPr lang="en-US" dirty="0" err="1" smtClean="0">
                <a:solidFill>
                  <a:srgbClr val="FF0000"/>
                </a:solidFill>
              </a:rPr>
              <a:t>Exemple</a:t>
            </a:r>
            <a:r>
              <a:rPr lang="en-US" dirty="0" smtClean="0">
                <a:solidFill>
                  <a:srgbClr val="FF0000"/>
                </a:solidFill>
              </a:rPr>
              <a:t> photos; </a:t>
            </a:r>
            <a:r>
              <a:rPr lang="en-US" dirty="0" err="1" smtClean="0">
                <a:solidFill>
                  <a:srgbClr val="FF0000"/>
                </a:solidFill>
              </a:rPr>
              <a:t>Mettre</a:t>
            </a:r>
            <a:r>
              <a:rPr lang="en-US" dirty="0" smtClean="0">
                <a:solidFill>
                  <a:srgbClr val="FF0000"/>
                </a:solidFill>
              </a:rPr>
              <a:t> a jour avec les photos </a:t>
            </a:r>
            <a:r>
              <a:rPr lang="en-US" dirty="0" err="1" smtClean="0">
                <a:solidFill>
                  <a:srgbClr val="FF0000"/>
                </a:solidFill>
              </a:rPr>
              <a:t>spécifiques</a:t>
            </a:r>
            <a:r>
              <a:rPr lang="en-US" dirty="0" smtClean="0">
                <a:solidFill>
                  <a:srgbClr val="FF0000"/>
                </a:solidFill>
              </a:rPr>
              <a:t> au pays</a:t>
            </a:r>
            <a:endParaRPr lang="en-US" dirty="0">
              <a:solidFill>
                <a:srgbClr val="FF0000"/>
              </a:solidFill>
            </a:endParaRPr>
          </a:p>
        </p:txBody>
      </p:sp>
    </p:spTree>
    <p:extLst>
      <p:ext uri="{BB962C8B-B14F-4D97-AF65-F5344CB8AC3E}">
        <p14:creationId xmlns:p14="http://schemas.microsoft.com/office/powerpoint/2010/main" val="18106207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Instructions pour les groupes de discussion</a:t>
            </a:r>
            <a:endParaRPr lang="en-US" dirty="0"/>
          </a:p>
        </p:txBody>
      </p:sp>
      <p:sp>
        <p:nvSpPr>
          <p:cNvPr id="3" name="Content Placeholder 2"/>
          <p:cNvSpPr>
            <a:spLocks noGrp="1"/>
          </p:cNvSpPr>
          <p:nvPr>
            <p:ph idx="1"/>
          </p:nvPr>
        </p:nvSpPr>
        <p:spPr>
          <a:xfrm>
            <a:off x="552092" y="2603499"/>
            <a:ext cx="7314396" cy="3841905"/>
          </a:xfrm>
        </p:spPr>
        <p:txBody>
          <a:bodyPr>
            <a:normAutofit fontScale="92500" lnSpcReduction="20000"/>
          </a:bodyPr>
          <a:lstStyle/>
          <a:p>
            <a:r>
              <a:rPr lang="fr-FR" sz="2800" dirty="0"/>
              <a:t>Rencontrez les membres de votre groupe pendant 20 minutes </a:t>
            </a:r>
          </a:p>
          <a:p>
            <a:r>
              <a:rPr lang="fr-FR" sz="2800" dirty="0"/>
              <a:t>Discutez des points suivants :</a:t>
            </a:r>
          </a:p>
          <a:p>
            <a:r>
              <a:rPr lang="fr-FR" sz="2800" dirty="0"/>
              <a:t>Quels sont les deux éléments clés appris aujourd'hui qui sont les plus importants à répercuter à votre PDE ?  Soyez précis. </a:t>
            </a:r>
          </a:p>
          <a:p>
            <a:r>
              <a:rPr lang="fr-FR" sz="2800" dirty="0"/>
              <a:t>Comment vais-je former mon PDE sur ce que nous avons appris aujourd'hui ?</a:t>
            </a:r>
          </a:p>
          <a:p>
            <a:r>
              <a:rPr lang="fr-FR" sz="2800" dirty="0"/>
              <a:t>Comment ce que vous avez appris aujourd'hui est-il lié au RSI ?</a:t>
            </a:r>
          </a:p>
          <a:p>
            <a:pPr lvl="1"/>
            <a:endParaRPr lang="en-US" dirty="0" smtClean="0"/>
          </a:p>
        </p:txBody>
      </p:sp>
      <p:sp>
        <p:nvSpPr>
          <p:cNvPr id="4" name="Slide Number Placeholder 3"/>
          <p:cNvSpPr>
            <a:spLocks noGrp="1"/>
          </p:cNvSpPr>
          <p:nvPr>
            <p:ph type="sldNum" sz="quarter" idx="12"/>
          </p:nvPr>
        </p:nvSpPr>
        <p:spPr/>
        <p:txBody>
          <a:bodyPr/>
          <a:lstStyle/>
          <a:p>
            <a:fld id="{D57F1E4F-1CFF-5643-939E-217C01CDF565}" type="slidenum">
              <a:rPr lang="en-US" smtClean="0"/>
              <a:pPr/>
              <a:t>4</a:t>
            </a:fld>
            <a:endParaRPr lang="en-US"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828156" y="2832652"/>
            <a:ext cx="4250966" cy="2957996"/>
          </a:xfrm>
          <a:prstGeom prst="rect">
            <a:avLst/>
          </a:prstGeom>
        </p:spPr>
      </p:pic>
    </p:spTree>
    <p:extLst>
      <p:ext uri="{BB962C8B-B14F-4D97-AF65-F5344CB8AC3E}">
        <p14:creationId xmlns:p14="http://schemas.microsoft.com/office/powerpoint/2010/main" val="2568833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Instructions pour la présentation de groupe.</a:t>
            </a:r>
            <a:endParaRPr lang="en-US" dirty="0"/>
          </a:p>
        </p:txBody>
      </p:sp>
      <p:sp>
        <p:nvSpPr>
          <p:cNvPr id="3" name="Content Placeholder 2"/>
          <p:cNvSpPr>
            <a:spLocks noGrp="1"/>
          </p:cNvSpPr>
          <p:nvPr>
            <p:ph idx="1"/>
          </p:nvPr>
        </p:nvSpPr>
        <p:spPr>
          <a:xfrm>
            <a:off x="535260" y="2603500"/>
            <a:ext cx="11017404" cy="3416300"/>
          </a:xfrm>
        </p:spPr>
        <p:txBody>
          <a:bodyPr>
            <a:normAutofit/>
          </a:bodyPr>
          <a:lstStyle/>
          <a:p>
            <a:r>
              <a:rPr lang="fr-FR" sz="2000" dirty="0"/>
              <a:t>Au bout de 20 minutes, les groupes présenteront un résumé de leur discussion.</a:t>
            </a:r>
          </a:p>
          <a:p>
            <a:r>
              <a:rPr lang="fr-FR" sz="2000" dirty="0"/>
              <a:t>Un seul membre du groupe peut présenter au nom du groupe, mais le reste du groupe devra le soutenir.</a:t>
            </a:r>
          </a:p>
          <a:p>
            <a:r>
              <a:rPr lang="fr-FR" sz="2000" dirty="0"/>
              <a:t>Tous les membres du groupe finiront par avoir la chance de faire une présentation au </a:t>
            </a:r>
            <a:r>
              <a:rPr lang="fr-FR" sz="2000" dirty="0" smtClean="0"/>
              <a:t>PFM!</a:t>
            </a:r>
            <a:endParaRPr lang="fr-FR" sz="2000" dirty="0"/>
          </a:p>
          <a:p>
            <a:r>
              <a:rPr lang="fr-FR" sz="2000" dirty="0"/>
              <a:t>Chaque groupe dispose de 5 minutes pour présenter - le temps sera respecté !</a:t>
            </a:r>
          </a:p>
          <a:p>
            <a:r>
              <a:rPr lang="fr-FR" sz="2000" dirty="0"/>
              <a:t>Vous pouvez utiliser des notes pendant votre présentation.</a:t>
            </a:r>
          </a:p>
          <a:p>
            <a:r>
              <a:rPr lang="fr-FR" sz="2000" dirty="0"/>
              <a:t>Nous aurons 5 minutes de discussion après chaque présentation.</a:t>
            </a:r>
          </a:p>
        </p:txBody>
      </p:sp>
      <p:sp>
        <p:nvSpPr>
          <p:cNvPr id="4" name="Slide Number Placeholder 3"/>
          <p:cNvSpPr>
            <a:spLocks noGrp="1"/>
          </p:cNvSpPr>
          <p:nvPr>
            <p:ph type="sldNum" sz="quarter" idx="12"/>
          </p:nvPr>
        </p:nvSpPr>
        <p:spPr/>
        <p:txBody>
          <a:bodyPr/>
          <a:lstStyle/>
          <a:p>
            <a:fld id="{D57F1E4F-1CFF-5643-939E-217C01CDF565}" type="slidenum">
              <a:rPr lang="en-US" smtClean="0"/>
              <a:pPr/>
              <a:t>5</a:t>
            </a:fld>
            <a:endParaRPr lang="en-US" dirty="0"/>
          </a:p>
        </p:txBody>
      </p:sp>
    </p:spTree>
    <p:extLst>
      <p:ext uri="{BB962C8B-B14F-4D97-AF65-F5344CB8AC3E}">
        <p14:creationId xmlns:p14="http://schemas.microsoft.com/office/powerpoint/2010/main" val="33529935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Répartition</a:t>
            </a:r>
            <a:r>
              <a:rPr lang="en-US" dirty="0"/>
              <a:t> en </a:t>
            </a:r>
            <a:r>
              <a:rPr lang="en-US" dirty="0" err="1"/>
              <a:t>groupes</a:t>
            </a:r>
            <a:r>
              <a:rPr lang="en-US" dirty="0"/>
              <a:t>!</a:t>
            </a:r>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841885" y="2603500"/>
            <a:ext cx="3389042" cy="3416300"/>
          </a:xfrm>
        </p:spPr>
      </p:pic>
      <p:sp>
        <p:nvSpPr>
          <p:cNvPr id="4" name="Slide Number Placeholder 3"/>
          <p:cNvSpPr>
            <a:spLocks noGrp="1"/>
          </p:cNvSpPr>
          <p:nvPr>
            <p:ph type="sldNum" sz="quarter" idx="12"/>
          </p:nvPr>
        </p:nvSpPr>
        <p:spPr/>
        <p:txBody>
          <a:bodyPr/>
          <a:lstStyle/>
          <a:p>
            <a:fld id="{D57F1E4F-1CFF-5643-939E-217C01CDF565}" type="slidenum">
              <a:rPr lang="en-US" smtClean="0"/>
              <a:pPr/>
              <a:t>6</a:t>
            </a:fld>
            <a:endParaRPr lang="en-US" dirty="0"/>
          </a:p>
        </p:txBody>
      </p:sp>
    </p:spTree>
    <p:extLst>
      <p:ext uri="{BB962C8B-B14F-4D97-AF65-F5344CB8AC3E}">
        <p14:creationId xmlns:p14="http://schemas.microsoft.com/office/powerpoint/2010/main" val="25858621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Présentations de groupe + Q </a:t>
            </a:r>
            <a:r>
              <a:rPr lang="fr-FR" dirty="0" smtClean="0"/>
              <a:t>&amp; R</a:t>
            </a:r>
            <a:endParaRPr lang="en-US" dirty="0"/>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687868" y="2879455"/>
            <a:ext cx="2671936" cy="2018796"/>
          </a:xfrm>
        </p:spPr>
      </p:pic>
      <p:sp>
        <p:nvSpPr>
          <p:cNvPr id="4" name="Slide Number Placeholder 3"/>
          <p:cNvSpPr>
            <a:spLocks noGrp="1"/>
          </p:cNvSpPr>
          <p:nvPr>
            <p:ph type="sldNum" sz="quarter" idx="12"/>
          </p:nvPr>
        </p:nvSpPr>
        <p:spPr/>
        <p:txBody>
          <a:bodyPr/>
          <a:lstStyle/>
          <a:p>
            <a:fld id="{D57F1E4F-1CFF-5643-939E-217C01CDF565}" type="slidenum">
              <a:rPr lang="en-US" smtClean="0"/>
              <a:pPr/>
              <a:t>7</a:t>
            </a:fld>
            <a:endParaRPr lang="en-US" dirty="0"/>
          </a:p>
        </p:txBody>
      </p:sp>
    </p:spTree>
    <p:extLst>
      <p:ext uri="{BB962C8B-B14F-4D97-AF65-F5344CB8AC3E}">
        <p14:creationId xmlns:p14="http://schemas.microsoft.com/office/powerpoint/2010/main" val="16003415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smtClean="0"/>
              <a:t>Le Bilan </a:t>
            </a:r>
            <a:r>
              <a:rPr lang="fr-FR" dirty="0"/>
              <a:t>de la journée et </a:t>
            </a:r>
            <a:r>
              <a:rPr lang="fr-FR" dirty="0" smtClean="0"/>
              <a:t>les prochaines </a:t>
            </a:r>
            <a:r>
              <a:rPr lang="fr-FR" dirty="0"/>
              <a:t>étapes</a:t>
            </a:r>
            <a:endParaRPr lang="en-US" dirty="0"/>
          </a:p>
        </p:txBody>
      </p:sp>
      <p:sp>
        <p:nvSpPr>
          <p:cNvPr id="3" name="Content Placeholder 2"/>
          <p:cNvSpPr>
            <a:spLocks noGrp="1"/>
          </p:cNvSpPr>
          <p:nvPr>
            <p:ph idx="1"/>
          </p:nvPr>
        </p:nvSpPr>
        <p:spPr>
          <a:xfrm>
            <a:off x="815333" y="2536592"/>
            <a:ext cx="10375406" cy="3953417"/>
          </a:xfrm>
        </p:spPr>
        <p:txBody>
          <a:bodyPr>
            <a:normAutofit/>
          </a:bodyPr>
          <a:lstStyle/>
          <a:p>
            <a:pPr lvl="0"/>
            <a:r>
              <a:rPr lang="fr-FR" sz="2800" dirty="0"/>
              <a:t>Réflexions sur la journée</a:t>
            </a:r>
          </a:p>
          <a:p>
            <a:pPr lvl="0"/>
            <a:r>
              <a:rPr lang="fr-FR" sz="2800" dirty="0"/>
              <a:t>Cartes de commentaires</a:t>
            </a:r>
          </a:p>
          <a:p>
            <a:pPr lvl="0"/>
            <a:r>
              <a:rPr lang="fr-FR" sz="2800" dirty="0"/>
              <a:t>Regard sur l'agenda du jour </a:t>
            </a:r>
            <a:r>
              <a:rPr lang="fr-FR" sz="2800" dirty="0" smtClean="0"/>
              <a:t>suivant</a:t>
            </a:r>
            <a:endParaRPr lang="fr-FR" sz="28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8</a:t>
            </a:fld>
            <a:endParaRPr lang="en-US" dirty="0"/>
          </a:p>
        </p:txBody>
      </p:sp>
    </p:spTree>
    <p:extLst>
      <p:ext uri="{BB962C8B-B14F-4D97-AF65-F5344CB8AC3E}">
        <p14:creationId xmlns:p14="http://schemas.microsoft.com/office/powerpoint/2010/main" val="73511107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 xmlns:thm15="http://schemas.microsoft.com/office/thememl/2012/main"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1497</TotalTime>
  <Words>1117</Words>
  <Application>Microsoft Office PowerPoint</Application>
  <PresentationFormat>Custom</PresentationFormat>
  <Paragraphs>96</Paragraphs>
  <Slides>8</Slides>
  <Notes>8</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Ion Boardroom</vt:lpstr>
      <vt:lpstr>Considérations spécifiques aux PDE : Activité de groupe et clôture</vt:lpstr>
      <vt:lpstr>Post-Test </vt:lpstr>
      <vt:lpstr>Objectifs d'apprentissage</vt:lpstr>
      <vt:lpstr>Instructions pour les groupes de discussion</vt:lpstr>
      <vt:lpstr>Instructions pour la présentation de groupe.</vt:lpstr>
      <vt:lpstr>Répartition en groupes!</vt:lpstr>
      <vt:lpstr>Présentations de groupe + Q &amp; R</vt:lpstr>
      <vt:lpstr>Le Bilan de la journée et les prochaines étapes</vt:lpstr>
    </vt:vector>
  </TitlesOfParts>
  <Company>Centers for Disease Control and Prevention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Training Program</dc:title>
  <dc:creator>Rogers, Kimberly B. (CDC/OID/NCEZID)</dc:creator>
  <cp:lastModifiedBy>HP</cp:lastModifiedBy>
  <cp:revision>138</cp:revision>
  <dcterms:created xsi:type="dcterms:W3CDTF">2018-05-15T08:59:29Z</dcterms:created>
  <dcterms:modified xsi:type="dcterms:W3CDTF">2021-08-01T14:04:37Z</dcterms:modified>
</cp:coreProperties>
</file>